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68" r:id="rId2"/>
    <p:sldId id="259" r:id="rId3"/>
    <p:sldId id="295" r:id="rId4"/>
    <p:sldId id="281" r:id="rId5"/>
    <p:sldId id="283" r:id="rId6"/>
    <p:sldId id="286" r:id="rId7"/>
    <p:sldId id="300" r:id="rId8"/>
    <p:sldId id="275" r:id="rId9"/>
    <p:sldId id="298" r:id="rId10"/>
    <p:sldId id="276" r:id="rId11"/>
    <p:sldId id="277" r:id="rId12"/>
    <p:sldId id="278" r:id="rId13"/>
    <p:sldId id="290" r:id="rId14"/>
    <p:sldId id="297" r:id="rId15"/>
    <p:sldId id="299" r:id="rId16"/>
    <p:sldId id="280" r:id="rId17"/>
    <p:sldId id="282" r:id="rId18"/>
    <p:sldId id="287" r:id="rId19"/>
    <p:sldId id="289" r:id="rId20"/>
    <p:sldId id="296" r:id="rId21"/>
    <p:sldId id="285" r:id="rId22"/>
    <p:sldId id="291" r:id="rId23"/>
    <p:sldId id="292" r:id="rId24"/>
    <p:sldId id="293" r:id="rId25"/>
    <p:sldId id="294" r:id="rId2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20">
          <p15:clr>
            <a:srgbClr val="A4A3A4"/>
          </p15:clr>
        </p15:guide>
        <p15:guide id="2" pos="28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64626"/>
    <a:srgbClr val="424242"/>
    <a:srgbClr val="014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47" autoAdjust="0"/>
    <p:restoredTop sz="93833" autoAdjust="0"/>
  </p:normalViewPr>
  <p:slideViewPr>
    <p:cSldViewPr snapToGrid="0" snapToObjects="1">
      <p:cViewPr>
        <p:scale>
          <a:sx n="159" d="100"/>
          <a:sy n="159" d="100"/>
        </p:scale>
        <p:origin x="1664" y="-24"/>
      </p:cViewPr>
      <p:guideLst>
        <p:guide orient="horz" pos="2120"/>
        <p:guide pos="288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5" d="100"/>
        <a:sy n="18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tiff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png>
</file>

<file path=ppt/media/image3.jpeg>
</file>

<file path=ppt/media/image30.png>
</file>

<file path=ppt/media/image31.png>
</file>

<file path=ppt/media/image32.png>
</file>

<file path=ppt/media/image4.jpg>
</file>

<file path=ppt/media/image5.jpe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2682AA-DA91-CF44-9AEE-6BD5672EC8E6}" type="datetimeFigureOut">
              <a:rPr lang="en-US" smtClean="0"/>
              <a:t>6/29/18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6D28A-5C4D-F343-9579-75D8DACBE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007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重</a:t>
            </a:r>
            <a:r>
              <a:rPr lang="zh-CN" altLang="en-US" dirty="0"/>
              <a:t>、</a:t>
            </a:r>
            <a:r>
              <a:rPr lang="ja-JP" altLang="en-US"/>
              <a:t>周期长</a:t>
            </a:r>
            <a:r>
              <a:rPr lang="zh-CN" altLang="en-US" dirty="0"/>
              <a:t>、</a:t>
            </a:r>
            <a:r>
              <a:rPr lang="ja-JP" altLang="en-US"/>
              <a:t>产品不能直接产生商业价值</a:t>
            </a:r>
            <a:r>
              <a:rPr lang="zh-CN" altLang="en-US" dirty="0"/>
              <a:t>，</a:t>
            </a:r>
            <a:r>
              <a:rPr lang="ja-JP" altLang="en-US"/>
              <a:t>用户被迫回答问题</a:t>
            </a:r>
            <a:r>
              <a:rPr lang="zh-CN" altLang="en-US" dirty="0"/>
              <a:t>，</a:t>
            </a:r>
            <a:r>
              <a:rPr lang="ja-JP" altLang="en-US"/>
              <a:t>产品差异化难</a:t>
            </a:r>
            <a:endParaRPr lang="en-US" altLang="ja-JP" dirty="0"/>
          </a:p>
          <a:p>
            <a:endParaRPr lang="en-US" dirty="0"/>
          </a:p>
          <a:p>
            <a:r>
              <a:rPr lang="ja-JP" altLang="en-US"/>
              <a:t>两个问题</a:t>
            </a:r>
            <a:r>
              <a:rPr lang="zh-CN" altLang="en-US" dirty="0"/>
              <a:t>：</a:t>
            </a:r>
            <a:r>
              <a:rPr lang="ja-JP" altLang="en-US"/>
              <a:t>数据如何获取</a:t>
            </a:r>
            <a:r>
              <a:rPr lang="zh-CN" altLang="en-US" dirty="0"/>
              <a:t>？</a:t>
            </a:r>
            <a:r>
              <a:rPr lang="ja-JP" altLang="en-US"/>
              <a:t>如何利用数据</a:t>
            </a:r>
            <a:r>
              <a:rPr lang="zh-CN" altLang="en-US" dirty="0"/>
              <a:t>？</a:t>
            </a:r>
            <a:endParaRPr lang="en-US" altLang="zh-CN" dirty="0"/>
          </a:p>
          <a:p>
            <a:endParaRPr lang="en-US" altLang="zh-CN" dirty="0"/>
          </a:p>
          <a:p>
            <a:r>
              <a:rPr lang="ja-JP" altLang="en-US"/>
              <a:t>专业领域人工智能应用成本远小于大规模数据清洗</a:t>
            </a:r>
            <a:r>
              <a:rPr lang="zh-CN" altLang="en-US" dirty="0"/>
              <a:t>、</a:t>
            </a:r>
            <a:r>
              <a:rPr lang="ja-JP" altLang="en-US"/>
              <a:t>标注</a:t>
            </a:r>
            <a:r>
              <a:rPr lang="zh-CN" altLang="en-US" dirty="0"/>
              <a:t>；</a:t>
            </a:r>
            <a:r>
              <a:rPr lang="ja-JP" altLang="en-US"/>
              <a:t>软件工程</a:t>
            </a:r>
            <a:endParaRPr lang="en-US" altLang="ja-JP" dirty="0"/>
          </a:p>
          <a:p>
            <a:r>
              <a:rPr lang="ja-JP" altLang="en-US"/>
              <a:t>周期更短</a:t>
            </a:r>
            <a:r>
              <a:rPr lang="zh-CN" altLang="en-US" dirty="0"/>
              <a:t>、</a:t>
            </a:r>
            <a:r>
              <a:rPr lang="ja-JP" altLang="en-US"/>
              <a:t>适应需求变化</a:t>
            </a:r>
            <a:r>
              <a:rPr lang="zh-CN" altLang="en-US" dirty="0"/>
              <a:t>、</a:t>
            </a:r>
            <a:r>
              <a:rPr lang="ja-JP" altLang="en-US"/>
              <a:t>利润更高</a:t>
            </a:r>
            <a:endParaRPr lang="en-US" altLang="zh-CN" dirty="0"/>
          </a:p>
          <a:p>
            <a:endParaRPr lang="en-US" dirty="0"/>
          </a:p>
          <a:p>
            <a:r>
              <a:rPr lang="ja-JP" altLang="en-US"/>
              <a:t>获取数据</a:t>
            </a:r>
            <a:r>
              <a:rPr lang="zh-CN" altLang="en-US" dirty="0"/>
              <a:t>：</a:t>
            </a:r>
            <a:r>
              <a:rPr lang="ja-JP" altLang="en-US"/>
              <a:t>体力劳动</a:t>
            </a:r>
            <a:r>
              <a:rPr lang="zh-CN" altLang="en-US" dirty="0"/>
              <a:t>、</a:t>
            </a:r>
            <a:r>
              <a:rPr lang="ja-JP" altLang="en-US"/>
              <a:t>软件工程</a:t>
            </a:r>
            <a:endParaRPr lang="en-US" altLang="ja-JP" dirty="0"/>
          </a:p>
          <a:p>
            <a:r>
              <a:rPr lang="ja-JP" altLang="en-US"/>
              <a:t>利用数据</a:t>
            </a:r>
            <a:r>
              <a:rPr lang="zh-CN" altLang="en-US" dirty="0"/>
              <a:t>：</a:t>
            </a:r>
            <a:r>
              <a:rPr lang="ja-JP" altLang="en-US"/>
              <a:t>脑力劳动</a:t>
            </a:r>
            <a:r>
              <a:rPr lang="zh-CN" altLang="en-US" dirty="0"/>
              <a:t>、</a:t>
            </a:r>
            <a:r>
              <a:rPr lang="ja-JP" altLang="en-US"/>
              <a:t>人工智能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6D28A-5C4D-F343-9579-75D8DACBE8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6D28A-5C4D-F343-9579-75D8DACBE8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341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6D28A-5C4D-F343-9579-75D8DACBE8C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25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6D28A-5C4D-F343-9579-75D8DACBE8C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29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6D28A-5C4D-F343-9579-75D8DACBE8C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82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6D28A-5C4D-F343-9579-75D8DACBE8C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2386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6D28A-5C4D-F343-9579-75D8DACBE8C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450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5" y="0"/>
            <a:ext cx="4556125" cy="6858000"/>
          </a:xfr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07136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71859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699088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90000"/>
              </a:lnSpc>
              <a:defRPr/>
            </a:lvl1pPr>
            <a:lvl2pPr marL="742950" indent="-285750">
              <a:lnSpc>
                <a:spcPct val="90000"/>
              </a:lnSpc>
              <a:buFont typeface="Lucida Grande"/>
              <a:buChar char="–"/>
              <a:defRPr/>
            </a:lvl2pPr>
            <a:lvl3pPr>
              <a:lnSpc>
                <a:spcPct val="90000"/>
              </a:lnSpc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8583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51865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1360488"/>
            <a:ext cx="4038600" cy="41303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842268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ble Placeholder 4"/>
          <p:cNvSpPr>
            <a:spLocks noGrp="1"/>
          </p:cNvSpPr>
          <p:nvPr>
            <p:ph type="tbl" sz="quarter" idx="12"/>
          </p:nvPr>
        </p:nvSpPr>
        <p:spPr>
          <a:xfrm>
            <a:off x="457200" y="1360488"/>
            <a:ext cx="4038600" cy="41306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255055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457200" y="1360488"/>
            <a:ext cx="4038600" cy="4130675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/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159214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6883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950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349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571344" y="0"/>
            <a:ext cx="4581600" cy="6872400"/>
          </a:xfrm>
          <a:prstGeom prst="rect">
            <a:avLst/>
          </a:pr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</p:pic>
      <p:pic>
        <p:nvPicPr>
          <p:cNvPr id="2" name="Picture 1" descr="269F7152-Edit.jpg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5" r="27248"/>
          <a:stretch/>
        </p:blipFill>
        <p:spPr>
          <a:xfrm>
            <a:off x="4571344" y="-1"/>
            <a:ext cx="4581600" cy="6875925"/>
          </a:xfrm>
          <a:prstGeom prst="rect">
            <a:avLst/>
          </a:prstGeom>
        </p:spPr>
      </p:pic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869506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 descr="USY_MB1_PMS_1_Colour_Reverse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348302"/>
            <a:ext cx="8388586" cy="443577"/>
          </a:xfrm>
        </p:spPr>
        <p:txBody>
          <a:bodyPr anchor="t"/>
          <a:lstStyle>
            <a:lvl1pPr>
              <a:defRPr sz="28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5" y="799353"/>
            <a:ext cx="8387705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4455" y="1800412"/>
            <a:ext cx="8226486" cy="4635496"/>
          </a:xfrm>
          <a:solidFill>
            <a:srgbClr val="D9D9D9"/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137999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 Template background file_Blu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9596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 background file_Yellow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7554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 background file_Charcoal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3091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5013" y="0"/>
            <a:ext cx="459898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0162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0" r="38627"/>
          <a:stretch/>
        </p:blipFill>
        <p:spPr bwMode="auto">
          <a:xfrm>
            <a:off x="4546600" y="-8711"/>
            <a:ext cx="4597400" cy="6875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136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icture 1" descr="269F8271-Edit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9" r="28483"/>
          <a:stretch/>
        </p:blipFill>
        <p:spPr>
          <a:xfrm>
            <a:off x="4546600" y="0"/>
            <a:ext cx="4597399" cy="6898609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1369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15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7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6" y="418354"/>
            <a:ext cx="4150358" cy="6017555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18380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77600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1526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174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Insert slide title here… 28pt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58900"/>
            <a:ext cx="8229600" cy="4767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Sub-heading Bold… 24pt</a:t>
            </a:r>
          </a:p>
          <a:p>
            <a:pPr lvl="0"/>
            <a:r>
              <a:rPr lang="en-US" dirty="0"/>
              <a:t>Add body copy </a:t>
            </a:r>
          </a:p>
          <a:p>
            <a:r>
              <a:rPr lang="en-US" dirty="0"/>
              <a:t>Add bullet point</a:t>
            </a:r>
          </a:p>
          <a:p>
            <a:r>
              <a:rPr lang="en-US" dirty="0"/>
              <a:t>Add bullet point</a:t>
            </a: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381000" y="635635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lang="en-US" sz="900" b="0" i="0" u="none" strike="noStrike" kern="1200" baseline="0" smtClean="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dirty="0"/>
              <a:t>The University of Sydney</a:t>
            </a:r>
          </a:p>
        </p:txBody>
      </p:sp>
      <p:sp>
        <p:nvSpPr>
          <p:cNvPr id="12" name="Slide Number Placeholder 5"/>
          <p:cNvSpPr txBox="1">
            <a:spLocks/>
          </p:cNvSpPr>
          <p:nvPr/>
        </p:nvSpPr>
        <p:spPr>
          <a:xfrm>
            <a:off x="6629400" y="635635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Page </a:t>
            </a:r>
            <a:fld id="{3B11C02F-2186-5E4E-90C0-5210A150EF90}" type="slidenum">
              <a:rPr lang="en-US" smtClean="0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4" r:id="rId3"/>
    <p:sldLayoutId id="2147483715" r:id="rId4"/>
    <p:sldLayoutId id="2147483716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11" r:id="rId20"/>
    <p:sldLayoutId id="2147483712" r:id="rId21"/>
    <p:sldLayoutId id="2147483713" r:id="rId22"/>
    <p:sldLayoutId id="2147483714" r:id="rId23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chemeClr val="accent1"/>
          </a:solidFill>
          <a:latin typeface="Tw Cen MT"/>
          <a:ea typeface="ＭＳ Ｐゴシック" charset="0"/>
          <a:cs typeface="Tw Cen MT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Lucida Grande" charset="0"/>
        <a:buChar char="–"/>
        <a:defRPr sz="24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>
          <a:xfrm>
            <a:off x="381883" y="1797599"/>
            <a:ext cx="4106989" cy="1563369"/>
          </a:xfrm>
        </p:spPr>
        <p:txBody>
          <a:bodyPr/>
          <a:lstStyle/>
          <a:p>
            <a:r>
              <a:rPr lang="en-US" altLang="zh-CN" dirty="0">
                <a:latin typeface="Tw Cen MT" charset="0"/>
              </a:rPr>
              <a:t>Computational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News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Project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Proposal</a:t>
            </a:r>
            <a:endParaRPr lang="en-US" b="0" dirty="0">
              <a:solidFill>
                <a:schemeClr val="tx1"/>
              </a:solidFill>
              <a:latin typeface="Tw Cen MT" charset="0"/>
            </a:endParaRPr>
          </a:p>
        </p:txBody>
      </p:sp>
      <p:sp>
        <p:nvSpPr>
          <p:cNvPr id="16386" name="Text Placeholder 2"/>
          <p:cNvSpPr>
            <a:spLocks noGrp="1"/>
          </p:cNvSpPr>
          <p:nvPr>
            <p:ph type="body" sz="quarter" idx="4294967295"/>
          </p:nvPr>
        </p:nvSpPr>
        <p:spPr bwMode="auto">
          <a:xfrm>
            <a:off x="366941" y="3360968"/>
            <a:ext cx="3963817" cy="852488"/>
          </a:xfrm>
        </p:spPr>
        <p:txBody>
          <a:bodyPr wrap="square" numCol="1" anchor="t" anchorCtr="0" compatLnSpc="1">
            <a:prstTxWarp prst="textNoShape">
              <a:avLst/>
            </a:prstTxWarp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Tw Cen MT" charset="0"/>
              </a:rPr>
              <a:t>Presented by</a:t>
            </a:r>
          </a:p>
          <a:p>
            <a:pPr marL="0" indent="0">
              <a:buNone/>
            </a:pPr>
            <a:endParaRPr lang="en-US" dirty="0">
              <a:latin typeface="Tw Cen MT" charset="0"/>
            </a:endParaRPr>
          </a:p>
          <a:p>
            <a:pPr marL="0" indent="0">
              <a:buNone/>
            </a:pPr>
            <a:r>
              <a:rPr lang="en-US" dirty="0">
                <a:latin typeface="Tw Cen MT" charset="0"/>
              </a:rPr>
              <a:t>Chang Li</a:t>
            </a:r>
          </a:p>
          <a:p>
            <a:pPr marL="0" indent="0">
              <a:buNone/>
            </a:pPr>
            <a:endParaRPr lang="en-US" dirty="0">
              <a:latin typeface="Tw Cen MT" charset="0"/>
            </a:endParaRPr>
          </a:p>
          <a:p>
            <a:pPr marL="0" indent="0">
              <a:buNone/>
            </a:pPr>
            <a:r>
              <a:rPr lang="en-US" dirty="0">
                <a:latin typeface="Tw Cen MT" charset="0"/>
              </a:rPr>
              <a:t>Ph.D. </a:t>
            </a:r>
            <a:r>
              <a:rPr lang="en-US" altLang="zh-CN" dirty="0">
                <a:latin typeface="Tw Cen MT" charset="0"/>
              </a:rPr>
              <a:t>@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UBTECH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Sydney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AI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Center,</a:t>
            </a:r>
          </a:p>
          <a:p>
            <a:pPr marL="0" indent="0">
              <a:buNone/>
            </a:pPr>
            <a:r>
              <a:rPr lang="en-US" altLang="zh-CN" dirty="0">
                <a:latin typeface="Tw Cen MT" charset="0"/>
              </a:rPr>
              <a:t>University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of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Sydney,</a:t>
            </a:r>
          </a:p>
          <a:p>
            <a:pPr marL="0" indent="0">
              <a:buNone/>
            </a:pPr>
            <a:r>
              <a:rPr lang="en-US" altLang="zh-CN" dirty="0">
                <a:latin typeface="Tw Cen MT" charset="0"/>
              </a:rPr>
              <a:t>CMCRC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Value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of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Knowledge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Base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BA4F3-D9DF-D840-895A-6B5903C92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977" y="2233615"/>
            <a:ext cx="1887403" cy="5482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C9D47A-2F7F-8741-A6AA-46FBC2EF5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133" y="4773142"/>
            <a:ext cx="2665004" cy="5241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40B433-86E7-E14C-8FAC-B7D5A20ED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128" y="4666922"/>
            <a:ext cx="2197100" cy="457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3D5961-672A-3341-9897-8A6A69C504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1294" y="1371376"/>
            <a:ext cx="1562100" cy="8509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DF899F9-3677-C04B-8B3E-3D8BAFD710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8637" y="5711427"/>
            <a:ext cx="2565400" cy="762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236CCE-C919-964B-8E3C-B12BEC3924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98190" y="1987019"/>
            <a:ext cx="1600200" cy="5207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2CEE993-6E46-2A4A-BDCC-2FB9ED15BA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38388" y="2965171"/>
            <a:ext cx="1638300" cy="558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703760-3A52-1F4A-A64F-8A62697C7A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98190" y="3544435"/>
            <a:ext cx="2585205" cy="5651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79F6D37-E66F-0645-9CC7-DC95F2E41757}"/>
              </a:ext>
            </a:extLst>
          </p:cNvPr>
          <p:cNvSpPr/>
          <p:nvPr/>
        </p:nvSpPr>
        <p:spPr>
          <a:xfrm>
            <a:off x="3503600" y="1002044"/>
            <a:ext cx="18838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35+</a:t>
            </a:r>
            <a:r>
              <a:rPr lang="zh-CN" altLang="en-US" b="1" dirty="0"/>
              <a:t> </a:t>
            </a:r>
            <a:r>
              <a:rPr lang="en-US" altLang="zh-CN" b="1" dirty="0"/>
              <a:t>Companies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34418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Value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of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Knowledge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Base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F5206C4-0972-CB41-8FC3-9C66C7B8C72D}"/>
              </a:ext>
            </a:extLst>
          </p:cNvPr>
          <p:cNvGrpSpPr/>
          <p:nvPr/>
        </p:nvGrpSpPr>
        <p:grpSpPr>
          <a:xfrm>
            <a:off x="2434048" y="2046515"/>
            <a:ext cx="4101732" cy="2499360"/>
            <a:chOff x="2081349" y="2160067"/>
            <a:chExt cx="4754874" cy="300411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C68BC4F-23D9-C546-9079-E2D9D6FCA3F6}"/>
                </a:ext>
              </a:extLst>
            </p:cNvPr>
            <p:cNvSpPr/>
            <p:nvPr/>
          </p:nvSpPr>
          <p:spPr>
            <a:xfrm>
              <a:off x="2473234" y="4413154"/>
              <a:ext cx="3971109" cy="751029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Structured</a:t>
              </a:r>
              <a:r>
                <a:rPr lang="zh-CN" altLang="en-US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r>
                <a:rPr lang="zh-CN" altLang="en-US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Layer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111E43-E69C-7E4E-B94F-755E52F3621F}"/>
                </a:ext>
              </a:extLst>
            </p:cNvPr>
            <p:cNvSpPr/>
            <p:nvPr/>
          </p:nvSpPr>
          <p:spPr>
            <a:xfrm>
              <a:off x="2473234" y="3662125"/>
              <a:ext cx="3971109" cy="751029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r>
                <a:rPr lang="zh-CN" altLang="en-US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Representation</a:t>
              </a:r>
              <a:r>
                <a:rPr lang="zh-CN" altLang="en-US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Layer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6EE3CC8-A563-D44A-8E63-D690687901DE}"/>
                </a:ext>
              </a:extLst>
            </p:cNvPr>
            <p:cNvSpPr/>
            <p:nvPr/>
          </p:nvSpPr>
          <p:spPr>
            <a:xfrm>
              <a:off x="2473233" y="2911096"/>
              <a:ext cx="3971109" cy="751029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Knowledge</a:t>
              </a:r>
              <a:r>
                <a:rPr lang="zh-CN" altLang="en-US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Layer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09C6852-F4F6-CD4B-ADC3-6263055809C6}"/>
                </a:ext>
              </a:extLst>
            </p:cNvPr>
            <p:cNvSpPr/>
            <p:nvPr/>
          </p:nvSpPr>
          <p:spPr>
            <a:xfrm>
              <a:off x="2473232" y="2160067"/>
              <a:ext cx="3971109" cy="751029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Application</a:t>
              </a:r>
              <a:r>
                <a:rPr lang="zh-CN" altLang="en-US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Layer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41B2C178-9E19-C344-8A55-C66C48D94D1A}"/>
                </a:ext>
              </a:extLst>
            </p:cNvPr>
            <p:cNvSpPr/>
            <p:nvPr/>
          </p:nvSpPr>
          <p:spPr>
            <a:xfrm>
              <a:off x="2081349" y="3291840"/>
              <a:ext cx="391883" cy="1872343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Left Brace 11">
              <a:extLst>
                <a:ext uri="{FF2B5EF4-FFF2-40B4-BE49-F238E27FC236}">
                  <a16:creationId xmlns:a16="http://schemas.microsoft.com/office/drawing/2014/main" id="{8784B2EE-DC10-CD44-AE3B-D39D6FFF535D}"/>
                </a:ext>
              </a:extLst>
            </p:cNvPr>
            <p:cNvSpPr/>
            <p:nvPr/>
          </p:nvSpPr>
          <p:spPr>
            <a:xfrm rot="10800000">
              <a:off x="6444340" y="2160067"/>
              <a:ext cx="391883" cy="1131773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0E2B752-0722-2A41-858C-08EC78DB33F1}"/>
              </a:ext>
            </a:extLst>
          </p:cNvPr>
          <p:cNvSpPr txBox="1"/>
          <p:nvPr/>
        </p:nvSpPr>
        <p:spPr>
          <a:xfrm>
            <a:off x="269965" y="3305335"/>
            <a:ext cx="283283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Efficiency</a:t>
            </a:r>
          </a:p>
          <a:p>
            <a:endParaRPr lang="en-US" altLang="zh-CN" dirty="0"/>
          </a:p>
          <a:p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</a:p>
          <a:p>
            <a:endParaRPr lang="en-US" dirty="0"/>
          </a:p>
          <a:p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Motivation</a:t>
            </a:r>
          </a:p>
          <a:p>
            <a:endParaRPr lang="en-US" altLang="zh-CN" dirty="0"/>
          </a:p>
          <a:p>
            <a:r>
              <a:rPr lang="en-US" altLang="zh-CN" dirty="0"/>
              <a:t>Sensitive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Domains</a:t>
            </a:r>
          </a:p>
          <a:p>
            <a:endParaRPr lang="en-US" dirty="0"/>
          </a:p>
          <a:p>
            <a:r>
              <a:rPr lang="en-US" altLang="zh-CN" dirty="0"/>
              <a:t>Customer</a:t>
            </a:r>
            <a:r>
              <a:rPr lang="zh-CN" altLang="en-US" dirty="0"/>
              <a:t> </a:t>
            </a:r>
            <a:r>
              <a:rPr lang="en-US" altLang="zh-CN" dirty="0"/>
              <a:t>Education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354F76-1A7F-5E49-A6A5-43BAC05434AE}"/>
              </a:ext>
            </a:extLst>
          </p:cNvPr>
          <p:cNvSpPr txBox="1"/>
          <p:nvPr/>
        </p:nvSpPr>
        <p:spPr>
          <a:xfrm>
            <a:off x="6715097" y="1640157"/>
            <a:ext cx="2507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New</a:t>
            </a:r>
            <a:r>
              <a:rPr lang="zh-CN" altLang="en-US" b="1" dirty="0"/>
              <a:t> </a:t>
            </a:r>
            <a:r>
              <a:rPr lang="en-US" altLang="zh-CN" b="1" dirty="0"/>
              <a:t>Information</a:t>
            </a:r>
          </a:p>
          <a:p>
            <a:endParaRPr lang="en-US" altLang="zh-CN" dirty="0"/>
          </a:p>
          <a:p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</a:p>
          <a:p>
            <a:endParaRPr lang="en-US" altLang="zh-CN" dirty="0"/>
          </a:p>
          <a:p>
            <a:r>
              <a:rPr lang="en-US" altLang="zh-CN" dirty="0"/>
              <a:t>Domain</a:t>
            </a:r>
            <a:r>
              <a:rPr lang="zh-CN" altLang="en-US" dirty="0"/>
              <a:t> </a:t>
            </a:r>
            <a:r>
              <a:rPr lang="en-US" altLang="zh-CN" dirty="0"/>
              <a:t>Invariance</a:t>
            </a:r>
          </a:p>
          <a:p>
            <a:endParaRPr lang="en-US" dirty="0"/>
          </a:p>
          <a:p>
            <a:r>
              <a:rPr lang="en-US" altLang="zh-CN" dirty="0"/>
              <a:t>Extending</a:t>
            </a:r>
            <a:r>
              <a:rPr lang="zh-CN" altLang="en-US" dirty="0"/>
              <a:t> </a:t>
            </a:r>
            <a:r>
              <a:rPr lang="en-US" altLang="zh-CN" dirty="0"/>
              <a:t>Human</a:t>
            </a:r>
            <a:r>
              <a:rPr lang="zh-CN" altLang="en-US" dirty="0"/>
              <a:t> </a:t>
            </a:r>
            <a:r>
              <a:rPr lang="en-US" altLang="zh-CN" dirty="0"/>
              <a:t>Capabilities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898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457200" y="117475"/>
            <a:ext cx="8229600" cy="1143000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Value: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Efficiency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BF777C-9A98-D043-BC5D-90E5C5272EA2}"/>
              </a:ext>
            </a:extLst>
          </p:cNvPr>
          <p:cNvSpPr txBox="1"/>
          <p:nvPr/>
        </p:nvSpPr>
        <p:spPr>
          <a:xfrm>
            <a:off x="2748733" y="1408402"/>
            <a:ext cx="364653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b="1" dirty="0"/>
              <a:t>Difficulties</a:t>
            </a:r>
            <a:endParaRPr lang="en-US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Scale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Unstructured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E29AA2-CC8D-384E-B7F6-FBA039115A74}"/>
              </a:ext>
            </a:extLst>
          </p:cNvPr>
          <p:cNvSpPr txBox="1"/>
          <p:nvPr/>
        </p:nvSpPr>
        <p:spPr>
          <a:xfrm>
            <a:off x="2253932" y="3764071"/>
            <a:ext cx="463613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b="1" dirty="0"/>
              <a:t>Solutions</a:t>
            </a:r>
            <a:endParaRPr lang="en-US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Computing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Hardware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Infrastructure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Highly</a:t>
            </a:r>
            <a:r>
              <a:rPr lang="zh-CN" altLang="en-US" dirty="0"/>
              <a:t> </a:t>
            </a:r>
            <a:r>
              <a:rPr lang="en-US" altLang="zh-CN" dirty="0"/>
              <a:t>Optimized</a:t>
            </a:r>
            <a:r>
              <a:rPr lang="zh-CN" altLang="en-US" dirty="0"/>
              <a:t> </a:t>
            </a:r>
            <a:r>
              <a:rPr lang="en-US" altLang="zh-CN" dirty="0"/>
              <a:t>Engineering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Human</a:t>
            </a:r>
            <a:r>
              <a:rPr lang="zh-CN" altLang="en-US" dirty="0"/>
              <a:t> </a:t>
            </a:r>
            <a:r>
              <a:rPr lang="en-US" altLang="zh-CN" dirty="0"/>
              <a:t>Annotation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21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Value: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Efficiency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71BA96-A365-ED4C-BD7A-243C4F1F2A32}"/>
              </a:ext>
            </a:extLst>
          </p:cNvPr>
          <p:cNvSpPr txBox="1"/>
          <p:nvPr/>
        </p:nvSpPr>
        <p:spPr>
          <a:xfrm>
            <a:off x="259081" y="3346716"/>
            <a:ext cx="3944983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/>
              <a:t>AlphaSense</a:t>
            </a:r>
            <a:endParaRPr lang="en-US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Linguistic Search Engine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Synonyms</a:t>
            </a:r>
            <a:r>
              <a:rPr lang="en-US" altLang="zh-CN" dirty="0"/>
              <a:t>;</a:t>
            </a:r>
            <a:r>
              <a:rPr lang="zh-CN" altLang="en-US" dirty="0"/>
              <a:t> </a:t>
            </a:r>
            <a:r>
              <a:rPr lang="en-US" altLang="zh-CN" dirty="0"/>
              <a:t>Summary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Over 10k data sources (financial reports &amp; business terms)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Strong sales team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BV: Efficiency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2EC0BA-0AB9-0245-9E7D-DB70B3D9A999}"/>
              </a:ext>
            </a:extLst>
          </p:cNvPr>
          <p:cNvSpPr txBox="1"/>
          <p:nvPr/>
        </p:nvSpPr>
        <p:spPr>
          <a:xfrm>
            <a:off x="3020875" y="1463661"/>
            <a:ext cx="433886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b="1" dirty="0" err="1"/>
              <a:t>Quandl</a:t>
            </a:r>
            <a:endParaRPr lang="en-US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Scale</a:t>
            </a:r>
            <a:r>
              <a:rPr lang="zh-CN" altLang="en-US" dirty="0"/>
              <a:t> </a:t>
            </a:r>
            <a:r>
              <a:rPr lang="en-US" altLang="zh-CN" dirty="0" err="1"/>
              <a:t>Datafeed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</a:t>
            </a:r>
            <a:r>
              <a:rPr lang="en-US" dirty="0"/>
              <a:t>onsumer transactions, cargo movement, employment trends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BV: </a:t>
            </a:r>
            <a:r>
              <a:rPr lang="en-US" altLang="zh-CN" dirty="0"/>
              <a:t>Unstructured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-&gt;</a:t>
            </a:r>
            <a:r>
              <a:rPr lang="zh-CN" altLang="en-US" dirty="0"/>
              <a:t> </a:t>
            </a:r>
            <a:r>
              <a:rPr lang="en-US" altLang="zh-CN" dirty="0"/>
              <a:t>Structured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E59284-2EB0-9A4C-BD4B-18CC788C3CCE}"/>
              </a:ext>
            </a:extLst>
          </p:cNvPr>
          <p:cNvSpPr txBox="1"/>
          <p:nvPr/>
        </p:nvSpPr>
        <p:spPr>
          <a:xfrm>
            <a:off x="5486399" y="4006054"/>
            <a:ext cx="433886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b="1" dirty="0"/>
              <a:t>MEMECT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(China)</a:t>
            </a:r>
            <a:endParaRPr lang="en-US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Financial</a:t>
            </a:r>
            <a:r>
              <a:rPr lang="zh-CN" altLang="en-US" dirty="0"/>
              <a:t> </a:t>
            </a:r>
            <a:r>
              <a:rPr lang="en-US" altLang="zh-CN" dirty="0"/>
              <a:t>Knowledge</a:t>
            </a:r>
            <a:r>
              <a:rPr lang="zh-CN" altLang="en-US" dirty="0"/>
              <a:t> </a:t>
            </a:r>
            <a:r>
              <a:rPr lang="en-US" altLang="zh-CN" dirty="0"/>
              <a:t>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Corp</a:t>
            </a:r>
            <a:r>
              <a:rPr lang="zh-CN" altLang="en-US" dirty="0"/>
              <a:t> </a:t>
            </a:r>
            <a:r>
              <a:rPr lang="en-US" altLang="zh-CN" dirty="0"/>
              <a:t>Info;</a:t>
            </a:r>
            <a:r>
              <a:rPr lang="zh-CN" altLang="en-US" dirty="0"/>
              <a:t> </a:t>
            </a:r>
            <a:r>
              <a:rPr lang="en-US" altLang="zh-CN" dirty="0"/>
              <a:t>Report</a:t>
            </a:r>
            <a:r>
              <a:rPr lang="zh-CN" altLang="en-US" dirty="0"/>
              <a:t> </a:t>
            </a:r>
            <a:r>
              <a:rPr lang="en-US" altLang="zh-CN" dirty="0"/>
              <a:t>Generation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BV: </a:t>
            </a:r>
            <a:r>
              <a:rPr lang="en-US" altLang="zh-CN" dirty="0"/>
              <a:t>Efficiency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336690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Value: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Efficiency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E59284-2EB0-9A4C-BD4B-18CC788C3CCE}"/>
              </a:ext>
            </a:extLst>
          </p:cNvPr>
          <p:cNvSpPr txBox="1"/>
          <p:nvPr/>
        </p:nvSpPr>
        <p:spPr>
          <a:xfrm>
            <a:off x="873302" y="1260475"/>
            <a:ext cx="6832316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b="1" dirty="0"/>
              <a:t>Summary</a:t>
            </a:r>
            <a:endParaRPr lang="en-US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Labor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Capital</a:t>
            </a:r>
            <a:r>
              <a:rPr lang="zh-CN" altLang="en-US" dirty="0"/>
              <a:t> </a:t>
            </a:r>
            <a:r>
              <a:rPr lang="en-US" altLang="zh-CN" dirty="0"/>
              <a:t>Intensive</a:t>
            </a:r>
            <a:r>
              <a:rPr lang="zh-CN" altLang="en-US" dirty="0"/>
              <a:t> </a:t>
            </a:r>
            <a:r>
              <a:rPr lang="en-US" altLang="zh-CN" dirty="0"/>
              <a:t>Industry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Accessory</a:t>
            </a:r>
            <a:r>
              <a:rPr lang="zh-CN" altLang="en-US" dirty="0"/>
              <a:t> </a:t>
            </a:r>
            <a:r>
              <a:rPr lang="en-US" altLang="zh-CN" dirty="0"/>
              <a:t>Product:</a:t>
            </a:r>
            <a:r>
              <a:rPr lang="zh-CN" altLang="en-US" dirty="0"/>
              <a:t> </a:t>
            </a:r>
            <a:r>
              <a:rPr lang="en-US" altLang="zh-CN" dirty="0"/>
              <a:t>Doesn’t</a:t>
            </a:r>
            <a:r>
              <a:rPr lang="zh-CN" altLang="en-US" dirty="0"/>
              <a:t> </a:t>
            </a:r>
            <a:r>
              <a:rPr lang="en-US" altLang="zh-CN" dirty="0"/>
              <a:t>Deliver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  <a:r>
              <a:rPr lang="zh-CN" altLang="en-US" dirty="0"/>
              <a:t> </a:t>
            </a:r>
            <a:r>
              <a:rPr lang="en-US" altLang="zh-CN" dirty="0"/>
              <a:t>Directly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Customer</a:t>
            </a:r>
            <a:r>
              <a:rPr lang="zh-CN" altLang="en-US" dirty="0"/>
              <a:t> </a:t>
            </a:r>
            <a:r>
              <a:rPr lang="en-US" altLang="zh-CN" dirty="0"/>
              <a:t>Education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BCD123-ECF2-7E40-8C45-54D9D94F2B23}"/>
              </a:ext>
            </a:extLst>
          </p:cNvPr>
          <p:cNvSpPr txBox="1"/>
          <p:nvPr/>
        </p:nvSpPr>
        <p:spPr>
          <a:xfrm>
            <a:off x="1633591" y="3911580"/>
            <a:ext cx="58768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Customer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Answer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Question:</a:t>
            </a:r>
          </a:p>
          <a:p>
            <a:pPr algn="ctr"/>
            <a:endParaRPr lang="en-US" dirty="0"/>
          </a:p>
          <a:p>
            <a:pPr algn="ctr"/>
            <a:r>
              <a:rPr lang="en-US" altLang="zh-CN" b="1" dirty="0"/>
              <a:t>How</a:t>
            </a:r>
            <a:r>
              <a:rPr lang="zh-CN" altLang="en-US" b="1" dirty="0"/>
              <a:t> </a:t>
            </a:r>
            <a:r>
              <a:rPr lang="en-US" altLang="zh-CN" b="1" dirty="0"/>
              <a:t>to</a:t>
            </a:r>
            <a:r>
              <a:rPr lang="zh-CN" altLang="en-US" b="1" dirty="0"/>
              <a:t> </a:t>
            </a:r>
            <a:r>
              <a:rPr lang="en-US" altLang="zh-CN" b="1" dirty="0"/>
              <a:t>use</a:t>
            </a:r>
            <a:r>
              <a:rPr lang="zh-CN" altLang="en-US" b="1" dirty="0"/>
              <a:t> </a:t>
            </a:r>
            <a:r>
              <a:rPr lang="en-US" altLang="zh-CN" b="1" dirty="0"/>
              <a:t>the</a:t>
            </a:r>
            <a:r>
              <a:rPr lang="zh-CN" altLang="en-US" b="1" dirty="0"/>
              <a:t> </a:t>
            </a:r>
            <a:r>
              <a:rPr lang="en-US" altLang="zh-CN" b="1" dirty="0"/>
              <a:t>data?</a:t>
            </a:r>
            <a:r>
              <a:rPr lang="zh-CN" altLang="en-US" b="1" dirty="0"/>
              <a:t> </a:t>
            </a:r>
            <a:r>
              <a:rPr lang="en-US" altLang="zh-CN" b="1" dirty="0"/>
              <a:t>What</a:t>
            </a:r>
            <a:r>
              <a:rPr lang="zh-CN" altLang="en-US" b="1" dirty="0"/>
              <a:t> </a:t>
            </a:r>
            <a:r>
              <a:rPr lang="en-US" altLang="zh-CN" b="1" dirty="0"/>
              <a:t>is</a:t>
            </a:r>
            <a:r>
              <a:rPr lang="zh-CN" altLang="en-US" b="1" dirty="0"/>
              <a:t> </a:t>
            </a:r>
            <a:r>
              <a:rPr lang="en-US" altLang="zh-CN" b="1" dirty="0"/>
              <a:t>the</a:t>
            </a:r>
            <a:r>
              <a:rPr lang="zh-CN" altLang="en-US" b="1" dirty="0"/>
              <a:t> </a:t>
            </a:r>
            <a:r>
              <a:rPr lang="en-US" altLang="zh-CN" b="1" dirty="0"/>
              <a:t>business</a:t>
            </a:r>
            <a:r>
              <a:rPr lang="zh-CN" altLang="en-US" b="1" dirty="0"/>
              <a:t> </a:t>
            </a:r>
            <a:r>
              <a:rPr lang="en-US" altLang="zh-CN" b="1" dirty="0"/>
              <a:t>value?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24406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21908-EFC5-2046-B089-1BCF55950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w Cen MT" charset="0"/>
              </a:rPr>
              <a:t>Business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Value: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New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Information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B93EFC3-F36A-7244-8A69-18DC5F9D3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045" y="1439793"/>
            <a:ext cx="7191910" cy="424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518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Value: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New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Information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CFA8A3-FBF4-A541-A40E-9C0710533DFE}"/>
              </a:ext>
            </a:extLst>
          </p:cNvPr>
          <p:cNvSpPr txBox="1"/>
          <p:nvPr/>
        </p:nvSpPr>
        <p:spPr>
          <a:xfrm>
            <a:off x="2870653" y="1095094"/>
            <a:ext cx="36465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b="1" dirty="0"/>
              <a:t>Impossibilities:</a:t>
            </a:r>
          </a:p>
          <a:p>
            <a:pPr algn="ctr"/>
            <a:r>
              <a:rPr lang="en-US" sz="1600" dirty="0"/>
              <a:t>Extending Human Capabilities</a:t>
            </a:r>
            <a:endParaRPr lang="en-US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Scale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Short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Interval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Complex</a:t>
            </a:r>
            <a:r>
              <a:rPr lang="zh-CN" altLang="en-US" dirty="0"/>
              <a:t> </a:t>
            </a:r>
            <a:r>
              <a:rPr lang="en-US" altLang="zh-CN" dirty="0"/>
              <a:t>Relationships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9E9169-B789-CC45-AE92-75E1A6A9AB42}"/>
              </a:ext>
            </a:extLst>
          </p:cNvPr>
          <p:cNvSpPr txBox="1"/>
          <p:nvPr/>
        </p:nvSpPr>
        <p:spPr>
          <a:xfrm>
            <a:off x="457200" y="3772750"/>
            <a:ext cx="364653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b="1" dirty="0"/>
              <a:t>Difficulties: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Knowledge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Logical</a:t>
            </a:r>
            <a:r>
              <a:rPr lang="zh-CN" altLang="en-US" dirty="0"/>
              <a:t> </a:t>
            </a:r>
            <a:r>
              <a:rPr lang="en-US" altLang="zh-CN" dirty="0"/>
              <a:t>Inference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Reasoning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6E197C-7D77-B44A-87D1-466C8D449CF3}"/>
              </a:ext>
            </a:extLst>
          </p:cNvPr>
          <p:cNvSpPr txBox="1"/>
          <p:nvPr/>
        </p:nvSpPr>
        <p:spPr>
          <a:xfrm>
            <a:off x="5497466" y="3772750"/>
            <a:ext cx="364653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b="1" dirty="0"/>
              <a:t>Solution: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3252690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Value: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New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Information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CFA8A3-FBF4-A541-A40E-9C0710533DFE}"/>
              </a:ext>
            </a:extLst>
          </p:cNvPr>
          <p:cNvSpPr txBox="1"/>
          <p:nvPr/>
        </p:nvSpPr>
        <p:spPr>
          <a:xfrm>
            <a:off x="3136263" y="1274839"/>
            <a:ext cx="364653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/>
              <a:t>Dataminr</a:t>
            </a:r>
            <a:endParaRPr lang="en-US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High impact events from twitter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PR; Corp Alerts; Fin Info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230+ Engineers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BV: Info before in news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136A30-AB71-9B48-B363-832BA9785E01}"/>
              </a:ext>
            </a:extLst>
          </p:cNvPr>
          <p:cNvSpPr txBox="1"/>
          <p:nvPr/>
        </p:nvSpPr>
        <p:spPr>
          <a:xfrm>
            <a:off x="365941" y="3720639"/>
            <a:ext cx="3646534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/>
              <a:t>iSentium</a:t>
            </a:r>
            <a:endParaRPr lang="en-US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Sentiment Indicator from twitter, </a:t>
            </a:r>
            <a:r>
              <a:rPr lang="en-US" dirty="0" err="1"/>
              <a:t>stocktwits</a:t>
            </a:r>
            <a:r>
              <a:rPr lang="en-US" dirty="0"/>
              <a:t>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Indicator for hedge funds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BV: </a:t>
            </a:r>
            <a:r>
              <a:rPr lang="en-US" altLang="zh-CN" dirty="0"/>
              <a:t>Complex</a:t>
            </a:r>
            <a:r>
              <a:rPr lang="zh-CN" altLang="en-US" dirty="0"/>
              <a:t> </a:t>
            </a:r>
            <a:r>
              <a:rPr lang="en-US" altLang="zh-CN" dirty="0"/>
              <a:t>Relationships</a:t>
            </a:r>
            <a:endParaRPr lang="en-US" dirty="0"/>
          </a:p>
          <a:p>
            <a:endParaRPr lang="en-US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11D239-FD22-614D-8908-665A9B4AA9F6}"/>
              </a:ext>
            </a:extLst>
          </p:cNvPr>
          <p:cNvSpPr txBox="1"/>
          <p:nvPr/>
        </p:nvSpPr>
        <p:spPr>
          <a:xfrm>
            <a:off x="5199016" y="3796291"/>
            <a:ext cx="4230008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/>
              <a:t>Ken</a:t>
            </a:r>
            <a:r>
              <a:rPr lang="en-US" altLang="zh-CN" sz="2200" b="1" dirty="0" err="1"/>
              <a:t>sho</a:t>
            </a:r>
            <a:endParaRPr lang="en-US" altLang="zh-CN" sz="22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Financial</a:t>
            </a:r>
            <a:r>
              <a:rPr lang="zh-CN" altLang="en-US" dirty="0"/>
              <a:t> </a:t>
            </a:r>
            <a:r>
              <a:rPr lang="en-US" altLang="zh-CN" dirty="0"/>
              <a:t>Knowledge</a:t>
            </a:r>
            <a:r>
              <a:rPr lang="zh-CN" altLang="en-US" dirty="0"/>
              <a:t> </a:t>
            </a:r>
            <a:r>
              <a:rPr lang="en-US" altLang="zh-CN" dirty="0"/>
              <a:t>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H</a:t>
            </a:r>
            <a:r>
              <a:rPr lang="en-US" dirty="0"/>
              <a:t>idden linkages and systematic behaviors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Acquisited</a:t>
            </a:r>
            <a:r>
              <a:rPr lang="en-US" dirty="0"/>
              <a:t> by S&amp;P @ 550M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600 Engineers @ </a:t>
            </a:r>
            <a:r>
              <a:rPr lang="en-US" altLang="zh-CN" dirty="0"/>
              <a:t>$</a:t>
            </a:r>
            <a:r>
              <a:rPr lang="en-US" dirty="0"/>
              <a:t>120K / year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BV: </a:t>
            </a:r>
            <a:r>
              <a:rPr lang="en-US" altLang="zh-CN" dirty="0"/>
              <a:t>Undiscovered</a:t>
            </a:r>
            <a:r>
              <a:rPr lang="zh-CN" altLang="en-US" dirty="0"/>
              <a:t> </a:t>
            </a:r>
            <a:r>
              <a:rPr lang="en-US" altLang="zh-CN" dirty="0"/>
              <a:t>events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asset</a:t>
            </a:r>
            <a:r>
              <a:rPr lang="zh-CN" altLang="en-US" dirty="0"/>
              <a:t> </a:t>
            </a:r>
            <a:r>
              <a:rPr lang="en-US" altLang="zh-CN" dirty="0"/>
              <a:t>price</a:t>
            </a:r>
            <a:r>
              <a:rPr lang="zh-CN" altLang="en-US" dirty="0"/>
              <a:t> </a:t>
            </a:r>
            <a:r>
              <a:rPr lang="en-US" altLang="zh-CN" dirty="0"/>
              <a:t>relationship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C5E7D-F0E1-8E42-917E-6F97A0E7ED7D}"/>
              </a:ext>
            </a:extLst>
          </p:cNvPr>
          <p:cNvSpPr txBox="1"/>
          <p:nvPr/>
        </p:nvSpPr>
        <p:spPr>
          <a:xfrm>
            <a:off x="5513978" y="6347059"/>
            <a:ext cx="330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PS:</a:t>
            </a:r>
            <a:r>
              <a:rPr lang="zh-CN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Quandl</a:t>
            </a:r>
            <a:r>
              <a:rPr lang="zh-CN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</a:t>
            </a:r>
            <a:r>
              <a:rPr lang="zh-CN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datafeed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A7591B-1E03-994C-B2AB-9E6AD45310EB}"/>
              </a:ext>
            </a:extLst>
          </p:cNvPr>
          <p:cNvSpPr txBox="1"/>
          <p:nvPr/>
        </p:nvSpPr>
        <p:spPr>
          <a:xfrm>
            <a:off x="660854" y="5592829"/>
            <a:ext cx="2561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PS:</a:t>
            </a:r>
            <a:r>
              <a:rPr lang="zh-CN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Structured</a:t>
            </a:r>
            <a:r>
              <a:rPr lang="zh-CN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Dataset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61E08-350D-9046-8C07-2630C139C15B}"/>
              </a:ext>
            </a:extLst>
          </p:cNvPr>
          <p:cNvSpPr txBox="1"/>
          <p:nvPr/>
        </p:nvSpPr>
        <p:spPr>
          <a:xfrm>
            <a:off x="266790" y="2490556"/>
            <a:ext cx="25809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/>
              <a:t>Y</a:t>
            </a:r>
            <a:r>
              <a:rPr lang="en-US" altLang="zh-CN" sz="2200" b="1" dirty="0"/>
              <a:t>u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Qing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Tong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(Weibo)</a:t>
            </a:r>
          </a:p>
        </p:txBody>
      </p:sp>
    </p:spTree>
    <p:extLst>
      <p:ext uri="{BB962C8B-B14F-4D97-AF65-F5344CB8AC3E}">
        <p14:creationId xmlns:p14="http://schemas.microsoft.com/office/powerpoint/2010/main" val="2951709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6B7DA4-431B-EC47-80D6-6B889AA73C37}"/>
              </a:ext>
            </a:extLst>
          </p:cNvPr>
          <p:cNvSpPr txBox="1"/>
          <p:nvPr/>
        </p:nvSpPr>
        <p:spPr>
          <a:xfrm>
            <a:off x="1888178" y="1520041"/>
            <a:ext cx="622267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Computational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News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Project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>
                  <a:lumMod val="50000"/>
                  <a:lumOff val="50000"/>
                </a:schemeClr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Nature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of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Knowledge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Base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Business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Value</a:t>
            </a:r>
          </a:p>
          <a:p>
            <a:pPr>
              <a:spcBef>
                <a:spcPts val="600"/>
              </a:spcBef>
            </a:pP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Our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Proposal</a:t>
            </a: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7934031-6336-9141-9728-1887942B5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</p:spTree>
    <p:extLst>
      <p:ext uri="{BB962C8B-B14F-4D97-AF65-F5344CB8AC3E}">
        <p14:creationId xmlns:p14="http://schemas.microsoft.com/office/powerpoint/2010/main" val="1887350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F763E-770C-8A4E-903F-4EB8D3F15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w Cen MT" charset="0"/>
              </a:rPr>
              <a:t>Our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Proposal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25007E-8B83-7143-8F18-A396F87FE378}"/>
              </a:ext>
            </a:extLst>
          </p:cNvPr>
          <p:cNvSpPr txBox="1"/>
          <p:nvPr/>
        </p:nvSpPr>
        <p:spPr>
          <a:xfrm>
            <a:off x="975314" y="1373490"/>
            <a:ext cx="6545369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b="1" dirty="0"/>
              <a:t>Facts</a:t>
            </a:r>
            <a:endParaRPr lang="en-US" sz="2200" b="1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Unclear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Market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Expensive</a:t>
            </a:r>
            <a:r>
              <a:rPr lang="zh-CN" altLang="en-US" dirty="0"/>
              <a:t>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Engineer</a:t>
            </a:r>
            <a:r>
              <a:rPr lang="zh-CN" altLang="en-US" dirty="0"/>
              <a:t> </a:t>
            </a:r>
            <a:r>
              <a:rPr lang="en-US" altLang="zh-CN" dirty="0"/>
              <a:t>Cost</a:t>
            </a:r>
            <a:r>
              <a:rPr lang="zh-CN" altLang="en-US" dirty="0"/>
              <a:t> </a:t>
            </a:r>
            <a:r>
              <a:rPr lang="en-US" altLang="zh-CN" dirty="0"/>
              <a:t>$150k/year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Hardware</a:t>
            </a:r>
            <a:r>
              <a:rPr lang="zh-CN" altLang="en-US" dirty="0"/>
              <a:t> </a:t>
            </a:r>
            <a:r>
              <a:rPr lang="en-US" altLang="zh-CN" dirty="0"/>
              <a:t>Cost</a:t>
            </a:r>
            <a:r>
              <a:rPr lang="zh-CN" altLang="en-US" dirty="0"/>
              <a:t> </a:t>
            </a:r>
            <a:r>
              <a:rPr lang="en-US" altLang="zh-CN" dirty="0"/>
              <a:t>$20m</a:t>
            </a:r>
            <a:r>
              <a:rPr lang="zh-CN" altLang="en-US" dirty="0"/>
              <a:t> </a:t>
            </a:r>
            <a:r>
              <a:rPr lang="en-US" altLang="zh-CN" dirty="0" err="1"/>
              <a:t>v.s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$2m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Extremely</a:t>
            </a:r>
            <a:r>
              <a:rPr lang="zh-CN" altLang="en-US" dirty="0"/>
              <a:t> </a:t>
            </a:r>
            <a:r>
              <a:rPr lang="en-US" altLang="zh-CN" dirty="0"/>
              <a:t>Cheap</a:t>
            </a:r>
            <a:r>
              <a:rPr lang="zh-CN" altLang="en-US" dirty="0"/>
              <a:t> </a:t>
            </a:r>
            <a:r>
              <a:rPr lang="en-US" altLang="zh-CN" dirty="0"/>
              <a:t>A.I.</a:t>
            </a:r>
            <a:r>
              <a:rPr lang="zh-CN" altLang="en-US" dirty="0"/>
              <a:t> </a:t>
            </a:r>
            <a:r>
              <a:rPr lang="en-US" altLang="zh-CN" dirty="0"/>
              <a:t>Ph.D.</a:t>
            </a:r>
            <a:r>
              <a:rPr lang="zh-CN" altLang="en-US" dirty="0"/>
              <a:t> </a:t>
            </a:r>
            <a:r>
              <a:rPr lang="en-US" altLang="zh-CN" dirty="0"/>
              <a:t>Cost</a:t>
            </a:r>
            <a:r>
              <a:rPr lang="zh-CN" altLang="en-US" dirty="0"/>
              <a:t> </a:t>
            </a:r>
            <a:r>
              <a:rPr lang="en-US" altLang="zh-CN" dirty="0"/>
              <a:t>$50k/year</a:t>
            </a:r>
            <a:r>
              <a:rPr lang="zh-CN" altLang="en-US" dirty="0"/>
              <a:t> </a:t>
            </a:r>
            <a:r>
              <a:rPr lang="en-US" altLang="zh-CN" dirty="0" err="1"/>
              <a:t>v.s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$400k/year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  <a:r>
              <a:rPr lang="zh-CN" altLang="en-US" dirty="0"/>
              <a:t> </a:t>
            </a:r>
            <a:r>
              <a:rPr lang="en-US" altLang="zh-CN" dirty="0"/>
              <a:t>Positive</a:t>
            </a:r>
            <a:r>
              <a:rPr lang="zh-CN" altLang="en-US" dirty="0"/>
              <a:t> </a:t>
            </a:r>
            <a:r>
              <a:rPr lang="en-US" altLang="zh-CN" dirty="0"/>
              <a:t>Correlated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Product</a:t>
            </a:r>
            <a:r>
              <a:rPr lang="zh-CN" altLang="en-US" dirty="0"/>
              <a:t> </a:t>
            </a:r>
            <a:r>
              <a:rPr lang="en-US" altLang="zh-CN" dirty="0"/>
              <a:t>Complexity</a:t>
            </a:r>
          </a:p>
        </p:txBody>
      </p:sp>
    </p:spTree>
    <p:extLst>
      <p:ext uri="{BB962C8B-B14F-4D97-AF65-F5344CB8AC3E}">
        <p14:creationId xmlns:p14="http://schemas.microsoft.com/office/powerpoint/2010/main" val="1389784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6B7DA4-431B-EC47-80D6-6B889AA73C37}"/>
              </a:ext>
            </a:extLst>
          </p:cNvPr>
          <p:cNvSpPr txBox="1"/>
          <p:nvPr/>
        </p:nvSpPr>
        <p:spPr>
          <a:xfrm>
            <a:off x="457200" y="1154280"/>
            <a:ext cx="8335685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Low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Value: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Data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Infrastructure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High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Value: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New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Information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Generation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Invest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in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Deep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Learning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NOT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Software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Engineering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Proposed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Projects: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endParaRPr lang="en-US" altLang="zh-CN" sz="2800" b="1" dirty="0">
              <a:solidFill>
                <a:schemeClr val="accent1"/>
              </a:solidFill>
              <a:latin typeface="Tw Cen MT" charset="0"/>
            </a:endParaRPr>
          </a:p>
          <a:p>
            <a:pPr marL="91440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Specific,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Light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Area;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Fast,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Adaptive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Iteration</a:t>
            </a:r>
          </a:p>
          <a:p>
            <a:pPr marL="91440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Event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Driven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Trading</a:t>
            </a:r>
          </a:p>
          <a:p>
            <a:pPr marL="91440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Sentimental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Analysis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7934031-6336-9141-9728-1887942B5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F763E-770C-8A4E-903F-4EB8D3F15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w Cen MT" charset="0"/>
              </a:rPr>
              <a:t>Our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Proposal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792A9-BA1D-CE46-8012-C53BE3EF7A62}"/>
              </a:ext>
            </a:extLst>
          </p:cNvPr>
          <p:cNvSpPr txBox="1"/>
          <p:nvPr/>
        </p:nvSpPr>
        <p:spPr>
          <a:xfrm>
            <a:off x="0" y="3393956"/>
            <a:ext cx="246452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Impossibilities</a:t>
            </a:r>
            <a:endParaRPr lang="en-US" sz="1400" b="1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200" dirty="0"/>
              <a:t>Very</a:t>
            </a:r>
            <a:r>
              <a:rPr lang="zh-CN" altLang="en-US" sz="1200" dirty="0"/>
              <a:t> </a:t>
            </a:r>
            <a:r>
              <a:rPr lang="en-US" altLang="zh-CN" sz="1200" dirty="0"/>
              <a:t>Large</a:t>
            </a:r>
            <a:r>
              <a:rPr lang="zh-CN" altLang="en-US" sz="1200" dirty="0"/>
              <a:t> </a:t>
            </a:r>
            <a:r>
              <a:rPr lang="en-US" altLang="zh-CN" sz="1200" dirty="0"/>
              <a:t>Scale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200" dirty="0"/>
              <a:t>Very</a:t>
            </a:r>
            <a:r>
              <a:rPr lang="zh-CN" altLang="en-US" sz="1200" dirty="0"/>
              <a:t> </a:t>
            </a:r>
            <a:r>
              <a:rPr lang="en-US" altLang="zh-CN" sz="1200" dirty="0"/>
              <a:t>Short</a:t>
            </a:r>
            <a:r>
              <a:rPr lang="zh-CN" altLang="en-US" sz="1200" dirty="0"/>
              <a:t> </a:t>
            </a:r>
            <a:r>
              <a:rPr lang="en-US" altLang="zh-CN" sz="1200" dirty="0"/>
              <a:t>Time</a:t>
            </a:r>
            <a:r>
              <a:rPr lang="zh-CN" altLang="en-US" sz="1200" dirty="0"/>
              <a:t> </a:t>
            </a:r>
            <a:r>
              <a:rPr lang="en-US" altLang="zh-CN" sz="1200" dirty="0"/>
              <a:t>Interval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200" dirty="0"/>
              <a:t>Very</a:t>
            </a:r>
            <a:r>
              <a:rPr lang="zh-CN" altLang="en-US" sz="1200" dirty="0"/>
              <a:t> </a:t>
            </a:r>
            <a:r>
              <a:rPr lang="en-US" altLang="zh-CN" sz="1200" dirty="0"/>
              <a:t>Complex</a:t>
            </a:r>
            <a:r>
              <a:rPr lang="zh-CN" altLang="en-US" sz="1200" dirty="0"/>
              <a:t> </a:t>
            </a:r>
            <a:r>
              <a:rPr lang="en-US" altLang="zh-CN" sz="1200" dirty="0"/>
              <a:t>Relationships</a:t>
            </a:r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25007E-8B83-7143-8F18-A396F87FE378}"/>
              </a:ext>
            </a:extLst>
          </p:cNvPr>
          <p:cNvSpPr txBox="1"/>
          <p:nvPr/>
        </p:nvSpPr>
        <p:spPr>
          <a:xfrm>
            <a:off x="2783566" y="1260475"/>
            <a:ext cx="516736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b="1" dirty="0"/>
              <a:t>Objectives</a:t>
            </a:r>
            <a:endParaRPr lang="en-US" sz="2200" b="1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Data Infrastructure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Minimal</a:t>
            </a:r>
            <a:r>
              <a:rPr lang="zh-CN" altLang="en-US" dirty="0"/>
              <a:t> </a:t>
            </a:r>
            <a:r>
              <a:rPr lang="en-US" dirty="0"/>
              <a:t>Training Data (Annotated Data)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Minimal Data Sources (Structured Data Source)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Minimal Software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Maximal Business Value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Maximal</a:t>
            </a:r>
            <a:r>
              <a:rPr lang="zh-CN" altLang="en-US" dirty="0"/>
              <a:t> </a:t>
            </a:r>
            <a:r>
              <a:rPr lang="en-US" altLang="zh-CN" dirty="0"/>
              <a:t>Relationship</a:t>
            </a:r>
            <a:r>
              <a:rPr lang="zh-CN" altLang="en-US" dirty="0"/>
              <a:t> </a:t>
            </a:r>
            <a:r>
              <a:rPr lang="en-US" altLang="zh-CN" dirty="0"/>
              <a:t>Complexity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D29CF708-C285-7844-8F2A-22271F84BC0A}"/>
              </a:ext>
            </a:extLst>
          </p:cNvPr>
          <p:cNvSpPr/>
          <p:nvPr/>
        </p:nvSpPr>
        <p:spPr>
          <a:xfrm rot="19899161">
            <a:off x="2054528" y="3168618"/>
            <a:ext cx="888319" cy="448835"/>
          </a:xfrm>
          <a:prstGeom prst="righ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55CD7D20-5DC6-1441-A100-AF30BEBF4C6C}"/>
              </a:ext>
            </a:extLst>
          </p:cNvPr>
          <p:cNvSpPr/>
          <p:nvPr/>
        </p:nvSpPr>
        <p:spPr>
          <a:xfrm rot="2752082">
            <a:off x="7163952" y="3577018"/>
            <a:ext cx="888319" cy="448835"/>
          </a:xfrm>
          <a:prstGeom prst="righ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5ED6A8-ADA0-3647-8259-57BC4A90BEB0}"/>
              </a:ext>
            </a:extLst>
          </p:cNvPr>
          <p:cNvSpPr txBox="1"/>
          <p:nvPr/>
        </p:nvSpPr>
        <p:spPr>
          <a:xfrm>
            <a:off x="5858474" y="4478092"/>
            <a:ext cx="34992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b="1" dirty="0"/>
              <a:t>Projects</a:t>
            </a:r>
          </a:p>
          <a:p>
            <a:pPr algn="ctr"/>
            <a:endParaRPr lang="en-US" sz="2200" b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altLang="zh-CN" sz="2200" dirty="0">
                <a:solidFill>
                  <a:prstClr val="black"/>
                </a:solidFill>
              </a:rPr>
              <a:t>Event</a:t>
            </a:r>
            <a:r>
              <a:rPr lang="zh-CN" altLang="en-US" sz="2200" dirty="0">
                <a:solidFill>
                  <a:prstClr val="black"/>
                </a:solidFill>
              </a:rPr>
              <a:t> </a:t>
            </a:r>
            <a:r>
              <a:rPr lang="en-US" altLang="zh-CN" sz="2200" dirty="0">
                <a:solidFill>
                  <a:prstClr val="black"/>
                </a:solidFill>
              </a:rPr>
              <a:t>Driven</a:t>
            </a:r>
            <a:r>
              <a:rPr lang="zh-CN" altLang="en-US" sz="2200" dirty="0">
                <a:solidFill>
                  <a:prstClr val="black"/>
                </a:solidFill>
              </a:rPr>
              <a:t> </a:t>
            </a:r>
            <a:r>
              <a:rPr lang="en-US" altLang="zh-CN" sz="2200" dirty="0">
                <a:solidFill>
                  <a:prstClr val="black"/>
                </a:solidFill>
              </a:rPr>
              <a:t>Trading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200" dirty="0"/>
              <a:t>Sentimental</a:t>
            </a:r>
            <a:r>
              <a:rPr lang="zh-CN" altLang="en-US" sz="2200" dirty="0"/>
              <a:t> </a:t>
            </a:r>
            <a:r>
              <a:rPr lang="en-US" altLang="zh-CN" sz="2200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691139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CN" dirty="0">
                <a:latin typeface="Tw Cen MT" charset="0"/>
              </a:rPr>
              <a:t>Our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Proposal: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Agile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Development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Cycle</a:t>
            </a:r>
            <a:endParaRPr lang="en-US" dirty="0">
              <a:latin typeface="Tw Cen M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EE3478-D3EA-B64A-8C00-9A771709A0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143"/>
          <a:stretch/>
        </p:blipFill>
        <p:spPr>
          <a:xfrm>
            <a:off x="158750" y="2094774"/>
            <a:ext cx="88265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794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A6F738-1DB9-AC43-9FF6-20D52A661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846" y="1430828"/>
            <a:ext cx="7463971" cy="444709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2FB0765-AE49-D844-A9CE-79C294F4A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w Cen MT" charset="0"/>
              </a:rPr>
              <a:t>Our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Proposal: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Agile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Development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Cycle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4549BD-73E4-3E49-B005-253C7C5E4310}"/>
              </a:ext>
            </a:extLst>
          </p:cNvPr>
          <p:cNvSpPr/>
          <p:nvPr/>
        </p:nvSpPr>
        <p:spPr>
          <a:xfrm>
            <a:off x="2656114" y="2029097"/>
            <a:ext cx="1802675" cy="9927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780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CN" dirty="0">
                <a:latin typeface="Tw Cen MT" charset="0"/>
              </a:rPr>
              <a:t>Our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Proposal: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Sentimental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Analysis</a:t>
            </a:r>
            <a:endParaRPr lang="en-US" dirty="0">
              <a:latin typeface="Tw Cen M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F78F35-D811-A240-80E5-7B233F211FA8}"/>
              </a:ext>
            </a:extLst>
          </p:cNvPr>
          <p:cNvSpPr txBox="1"/>
          <p:nvPr/>
        </p:nvSpPr>
        <p:spPr>
          <a:xfrm>
            <a:off x="352694" y="1765572"/>
            <a:ext cx="518595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Pros:</a:t>
            </a:r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Proven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Potential</a:t>
            </a:r>
            <a:r>
              <a:rPr lang="zh-CN" altLang="en-US" dirty="0"/>
              <a:t> </a:t>
            </a:r>
            <a:r>
              <a:rPr lang="en-US" altLang="zh-CN" dirty="0"/>
              <a:t>MQD</a:t>
            </a:r>
            <a:r>
              <a:rPr lang="zh-CN" altLang="en-US" dirty="0"/>
              <a:t> </a:t>
            </a:r>
            <a:r>
              <a:rPr lang="en-US" altLang="zh-CN" dirty="0"/>
              <a:t>Product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Clear</a:t>
            </a:r>
            <a:r>
              <a:rPr lang="zh-CN" altLang="en-US" dirty="0"/>
              <a:t> </a:t>
            </a:r>
            <a:r>
              <a:rPr lang="en-US" altLang="zh-CN" dirty="0"/>
              <a:t>Customer</a:t>
            </a:r>
            <a:r>
              <a:rPr lang="zh-CN" altLang="en-US" dirty="0"/>
              <a:t> </a:t>
            </a:r>
            <a:r>
              <a:rPr lang="en-US" altLang="zh-CN" dirty="0"/>
              <a:t>Requirements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Structured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Source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Self-Annotated</a:t>
            </a:r>
            <a:r>
              <a:rPr lang="zh-CN" altLang="en-US" dirty="0"/>
              <a:t> </a:t>
            </a:r>
            <a:r>
              <a:rPr lang="en-US" altLang="zh-CN" dirty="0"/>
              <a:t>Data;</a:t>
            </a:r>
            <a:r>
              <a:rPr lang="zh-CN" altLang="en-US" dirty="0"/>
              <a:t> </a:t>
            </a:r>
            <a:r>
              <a:rPr lang="en-US" altLang="zh-CN" dirty="0"/>
              <a:t>Semi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Unsupervised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2EDE43-12D0-8C41-8154-526377D466CA}"/>
              </a:ext>
            </a:extLst>
          </p:cNvPr>
          <p:cNvSpPr/>
          <p:nvPr/>
        </p:nvSpPr>
        <p:spPr>
          <a:xfrm>
            <a:off x="5464629" y="1765572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Cons:</a:t>
            </a:r>
          </a:p>
          <a:p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prstClr val="black"/>
                </a:solidFill>
              </a:rPr>
              <a:t>Competitors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Hard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differentiate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459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CN" dirty="0">
                <a:latin typeface="Tw Cen MT" charset="0"/>
              </a:rPr>
              <a:t>Our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Proposal: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/>
              <a:t>Event</a:t>
            </a:r>
            <a:r>
              <a:rPr lang="zh-CN" altLang="en-US" dirty="0"/>
              <a:t> </a:t>
            </a:r>
            <a:r>
              <a:rPr lang="en-US" altLang="zh-CN" dirty="0"/>
              <a:t>Driven</a:t>
            </a:r>
            <a:r>
              <a:rPr lang="zh-CN" altLang="en-US" dirty="0"/>
              <a:t> </a:t>
            </a:r>
            <a:r>
              <a:rPr lang="en-US" altLang="zh-CN" dirty="0"/>
              <a:t>Trading</a:t>
            </a:r>
            <a:endParaRPr lang="en-US" dirty="0">
              <a:latin typeface="Tw Cen MT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B43609-8488-D948-BC7C-B3EE10F3D22A}"/>
              </a:ext>
            </a:extLst>
          </p:cNvPr>
          <p:cNvSpPr txBox="1"/>
          <p:nvPr/>
        </p:nvSpPr>
        <p:spPr>
          <a:xfrm>
            <a:off x="152397" y="1765572"/>
            <a:ext cx="518595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Pros:</a:t>
            </a:r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ALTA</a:t>
            </a:r>
            <a:r>
              <a:rPr lang="zh-CN" altLang="en-US" dirty="0"/>
              <a:t> </a:t>
            </a:r>
            <a:r>
              <a:rPr lang="en-US" altLang="zh-CN" dirty="0"/>
              <a:t>2015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-US" altLang="zh-CN" baseline="30000" dirty="0"/>
              <a:t>st</a:t>
            </a:r>
            <a:r>
              <a:rPr lang="zh-CN" altLang="en-US" dirty="0"/>
              <a:t> </a:t>
            </a:r>
            <a:r>
              <a:rPr lang="en-US" altLang="zh-CN" dirty="0"/>
              <a:t>Place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En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Fr</a:t>
            </a:r>
            <a:r>
              <a:rPr lang="zh-CN" altLang="en-US" dirty="0"/>
              <a:t> </a:t>
            </a:r>
            <a:r>
              <a:rPr lang="en-US" dirty="0"/>
              <a:t>Cognates</a:t>
            </a:r>
            <a:r>
              <a:rPr lang="en-US" altLang="zh-C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ICDM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Chain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4~6</a:t>
            </a:r>
            <a:r>
              <a:rPr lang="zh-CN" altLang="en-US" dirty="0"/>
              <a:t> </a:t>
            </a:r>
            <a:r>
              <a:rPr lang="en-US" altLang="zh-CN" dirty="0"/>
              <a:t>Months</a:t>
            </a:r>
            <a:r>
              <a:rPr lang="zh-CN" altLang="en-US" dirty="0"/>
              <a:t> </a:t>
            </a:r>
            <a:r>
              <a:rPr lang="en-US" altLang="zh-CN" dirty="0"/>
              <a:t>Proof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Concepts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MVP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Structured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Source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Self-Annotated</a:t>
            </a:r>
            <a:r>
              <a:rPr lang="zh-CN" altLang="en-US" dirty="0"/>
              <a:t> </a:t>
            </a:r>
            <a:r>
              <a:rPr lang="en-US" altLang="zh-CN" dirty="0"/>
              <a:t>Data;</a:t>
            </a:r>
            <a:r>
              <a:rPr lang="zh-CN" altLang="en-US" dirty="0"/>
              <a:t> </a:t>
            </a:r>
            <a:r>
              <a:rPr lang="en-US" altLang="zh-CN" dirty="0"/>
              <a:t>Semi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Unsupervised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Transferable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NLP</a:t>
            </a:r>
            <a:r>
              <a:rPr lang="zh-CN" altLang="en-US" dirty="0"/>
              <a:t> </a:t>
            </a:r>
            <a:r>
              <a:rPr lang="en-US" altLang="zh-CN" dirty="0"/>
              <a:t>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579742-451A-3847-BEAC-4C9A82B32152}"/>
              </a:ext>
            </a:extLst>
          </p:cNvPr>
          <p:cNvSpPr/>
          <p:nvPr/>
        </p:nvSpPr>
        <p:spPr>
          <a:xfrm>
            <a:off x="5338354" y="176557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Cons:</a:t>
            </a:r>
          </a:p>
          <a:p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4~6</a:t>
            </a:r>
            <a:r>
              <a:rPr lang="zh-CN" altLang="en-US" dirty="0"/>
              <a:t> </a:t>
            </a:r>
            <a:r>
              <a:rPr lang="en-US" altLang="zh-CN" dirty="0"/>
              <a:t>Months</a:t>
            </a:r>
            <a:r>
              <a:rPr lang="zh-CN" altLang="en-US" dirty="0"/>
              <a:t> </a:t>
            </a:r>
            <a:r>
              <a:rPr lang="en-US" altLang="zh-CN" dirty="0"/>
              <a:t>Proof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8100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CN" dirty="0">
                <a:latin typeface="Tw Cen MT" charset="0"/>
              </a:rPr>
              <a:t>Appendix: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ICDM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2017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Paper</a:t>
            </a:r>
            <a:endParaRPr lang="en-US" dirty="0">
              <a:latin typeface="Tw Cen MT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AA0B5-889B-6440-A07B-14139A79A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354" y="2890032"/>
            <a:ext cx="5634446" cy="34125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C992B6-0DD6-5143-ADD8-96496EC22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88" y="1260475"/>
            <a:ext cx="4345577" cy="27435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DE81A1-EE52-3441-AE42-80FE8B22FF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153" y="1563154"/>
            <a:ext cx="4091071" cy="102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413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6B7DA4-431B-EC47-80D6-6B889AA73C37}"/>
              </a:ext>
            </a:extLst>
          </p:cNvPr>
          <p:cNvSpPr txBox="1"/>
          <p:nvPr/>
        </p:nvSpPr>
        <p:spPr>
          <a:xfrm>
            <a:off x="1888178" y="1520041"/>
            <a:ext cx="622267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Computational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News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Project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Nature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of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Knowledge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Base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Value</a:t>
            </a:r>
          </a:p>
          <a:p>
            <a:pPr>
              <a:spcBef>
                <a:spcPts val="600"/>
              </a:spcBef>
            </a:pP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Our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Proposal</a:t>
            </a: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7934031-6336-9141-9728-1887942B5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</p:spTree>
    <p:extLst>
      <p:ext uri="{BB962C8B-B14F-4D97-AF65-F5344CB8AC3E}">
        <p14:creationId xmlns:p14="http://schemas.microsoft.com/office/powerpoint/2010/main" val="1252604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Computational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News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Project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BF9C8B-17FC-4B44-98C7-E48699210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394" y="3551590"/>
            <a:ext cx="7733211" cy="28104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03F7C3-1543-914E-97C3-ED3F91CE85C0}"/>
              </a:ext>
            </a:extLst>
          </p:cNvPr>
          <p:cNvSpPr txBox="1"/>
          <p:nvPr/>
        </p:nvSpPr>
        <p:spPr>
          <a:xfrm>
            <a:off x="705394" y="1260475"/>
            <a:ext cx="53906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Waterfall Development Cycle: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Clear (Static) Business Requirements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 delivery term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~70% Effort Spent on Data Infrastructure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Hard to be adapted to new data source (Changed Database in late phrase)</a:t>
            </a:r>
          </a:p>
        </p:txBody>
      </p:sp>
    </p:spTree>
    <p:extLst>
      <p:ext uri="{BB962C8B-B14F-4D97-AF65-F5344CB8AC3E}">
        <p14:creationId xmlns:p14="http://schemas.microsoft.com/office/powerpoint/2010/main" val="2899345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Computational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News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Project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47B03-B868-AE44-ACB6-1E0C2E04E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80" y="1337673"/>
            <a:ext cx="6933040" cy="456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91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Computational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News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Project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D152DD-4D5F-9F46-BC61-A8346624E189}"/>
              </a:ext>
            </a:extLst>
          </p:cNvPr>
          <p:cNvSpPr txBox="1"/>
          <p:nvPr/>
        </p:nvSpPr>
        <p:spPr>
          <a:xfrm>
            <a:off x="587826" y="1362099"/>
            <a:ext cx="48680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 product delivery term (2~3 years)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cost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Massive human resources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$150000 = 1 Big Data Engineer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Annotation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Massive hardware cost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Large selling team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Unclear business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Customer requirements are </a:t>
            </a:r>
            <a:r>
              <a:rPr lang="en-US" altLang="zh-CN" dirty="0"/>
              <a:t>elusive</a:t>
            </a:r>
            <a:r>
              <a:rPr lang="en-US" dirty="0"/>
              <a:t> yet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Hard to be adaptive to changes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Expensive selling cost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Low product return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ECF217-1EDB-9140-8FCE-1A2848D16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918" y="2633102"/>
            <a:ext cx="3538501" cy="233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460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6B7DA4-431B-EC47-80D6-6B889AA73C37}"/>
              </a:ext>
            </a:extLst>
          </p:cNvPr>
          <p:cNvSpPr txBox="1"/>
          <p:nvPr/>
        </p:nvSpPr>
        <p:spPr>
          <a:xfrm>
            <a:off x="1888178" y="1520041"/>
            <a:ext cx="622267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Computational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News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charset="0"/>
              </a:rPr>
              <a:t>Project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Nature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of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Knowledge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Base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Business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Value</a:t>
            </a:r>
          </a:p>
          <a:p>
            <a:pPr>
              <a:spcBef>
                <a:spcPts val="600"/>
              </a:spcBef>
            </a:pP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Our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Proposal</a:t>
            </a: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7934031-6336-9141-9728-1887942B5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</p:spTree>
    <p:extLst>
      <p:ext uri="{BB962C8B-B14F-4D97-AF65-F5344CB8AC3E}">
        <p14:creationId xmlns:p14="http://schemas.microsoft.com/office/powerpoint/2010/main" val="505960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Nature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of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Knowledge</a:t>
            </a:r>
            <a:r>
              <a:rPr lang="zh-CN" altLang="en-US" dirty="0">
                <a:solidFill>
                  <a:schemeClr val="accent1"/>
                </a:solidFill>
                <a:latin typeface="Tw Cen MT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Tw Cen MT" charset="0"/>
              </a:rPr>
              <a:t>Base</a:t>
            </a:r>
            <a:endParaRPr lang="en-US" b="0" dirty="0">
              <a:solidFill>
                <a:schemeClr val="accent1"/>
              </a:solidFill>
              <a:latin typeface="Tw Cen MT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2D273B-B032-E149-BA50-D67632CFA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639" y="2077223"/>
            <a:ext cx="4243161" cy="3671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ADFE54-F289-8B47-89F4-79DEE62CB9C8}"/>
              </a:ext>
            </a:extLst>
          </p:cNvPr>
          <p:cNvSpPr txBox="1"/>
          <p:nvPr/>
        </p:nvSpPr>
        <p:spPr>
          <a:xfrm>
            <a:off x="775063" y="1824674"/>
            <a:ext cx="218585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Relationships</a:t>
            </a:r>
            <a:r>
              <a:rPr lang="zh-CN" altLang="en-US" sz="2800" b="1" dirty="0">
                <a:solidFill>
                  <a:schemeClr val="accent1"/>
                </a:solidFill>
                <a:latin typeface="Tw Cen MT" charset="0"/>
              </a:rPr>
              <a:t> </a:t>
            </a:r>
            <a:endParaRPr lang="en-US" altLang="zh-CN" sz="2800" b="1" dirty="0">
              <a:solidFill>
                <a:schemeClr val="accent1"/>
              </a:solidFill>
              <a:latin typeface="Tw Cen MT" charset="0"/>
            </a:endParaRPr>
          </a:p>
          <a:p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zh-CN" alt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800" b="1" dirty="0">
                <a:solidFill>
                  <a:schemeClr val="accent1"/>
                </a:solidFill>
                <a:latin typeface="Tw Cen MT" charset="0"/>
              </a:rPr>
              <a:t>Entities</a:t>
            </a:r>
            <a:endParaRPr lang="en-US" sz="2800" b="1" dirty="0">
              <a:solidFill>
                <a:schemeClr val="accent1"/>
              </a:solidFill>
              <a:latin typeface="Tw Cen MT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82D95D-A1F4-674E-839A-745740A595A8}"/>
              </a:ext>
            </a:extLst>
          </p:cNvPr>
          <p:cNvSpPr txBox="1"/>
          <p:nvPr/>
        </p:nvSpPr>
        <p:spPr>
          <a:xfrm>
            <a:off x="775063" y="3361508"/>
            <a:ext cx="23426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Supergraph</a:t>
            </a:r>
            <a:endParaRPr lang="en-US" altLang="zh-CN" b="1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altLang="zh-CN" dirty="0"/>
              <a:t>Frequencies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r>
              <a:rPr lang="en-US" altLang="zh-CN" dirty="0"/>
              <a:t>Sentiment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r>
              <a:rPr lang="en-US" altLang="zh-CN" dirty="0"/>
              <a:t>Logical</a:t>
            </a:r>
            <a:r>
              <a:rPr lang="zh-CN" altLang="en-US" dirty="0"/>
              <a:t> </a:t>
            </a:r>
            <a:r>
              <a:rPr lang="en-US" altLang="zh-CN" dirty="0"/>
              <a:t>Inference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Reasoning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64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7E564-87B2-354F-A6CE-090CB8631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w Cen MT" charset="0"/>
              </a:rPr>
              <a:t>Nature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of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Knowledge</a:t>
            </a:r>
            <a:r>
              <a:rPr lang="zh-CN" altLang="en-US" dirty="0">
                <a:latin typeface="Tw Cen MT" charset="0"/>
              </a:rPr>
              <a:t> </a:t>
            </a:r>
            <a:r>
              <a:rPr lang="en-US" altLang="zh-CN" dirty="0">
                <a:latin typeface="Tw Cen MT" charset="0"/>
              </a:rPr>
              <a:t>Base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FACEE2-E37F-0B46-8295-5494452D0703}"/>
              </a:ext>
            </a:extLst>
          </p:cNvPr>
          <p:cNvSpPr txBox="1"/>
          <p:nvPr/>
        </p:nvSpPr>
        <p:spPr>
          <a:xfrm>
            <a:off x="687084" y="2133777"/>
            <a:ext cx="776983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Future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Every</a:t>
            </a:r>
            <a:r>
              <a:rPr lang="zh-CN" altLang="en-US" sz="2400" dirty="0"/>
              <a:t> </a:t>
            </a:r>
            <a:r>
              <a:rPr lang="en-US" altLang="zh-CN" sz="2400" dirty="0"/>
              <a:t>Industry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algn="ctr"/>
            <a:r>
              <a:rPr lang="en-US" altLang="zh-CN" sz="2800" dirty="0"/>
              <a:t>$26B</a:t>
            </a:r>
            <a:r>
              <a:rPr lang="zh-CN" altLang="en-US" sz="2800" dirty="0"/>
              <a:t> </a:t>
            </a:r>
            <a:r>
              <a:rPr lang="en-US" altLang="zh-CN" sz="2800" dirty="0"/>
              <a:t>Question:</a:t>
            </a:r>
            <a:r>
              <a:rPr lang="zh-CN" altLang="en-US" sz="2800" dirty="0"/>
              <a:t> </a:t>
            </a:r>
            <a:r>
              <a:rPr lang="en-US" altLang="zh-CN" sz="2800" dirty="0"/>
              <a:t>How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Deliver</a:t>
            </a:r>
            <a:r>
              <a:rPr lang="zh-CN" altLang="en-US" sz="2800" dirty="0"/>
              <a:t> </a:t>
            </a:r>
            <a:r>
              <a:rPr lang="en-US" altLang="zh-CN" sz="2800" dirty="0"/>
              <a:t>Business</a:t>
            </a:r>
            <a:r>
              <a:rPr lang="zh-CN" altLang="en-US" sz="2800" dirty="0"/>
              <a:t> </a:t>
            </a:r>
            <a:r>
              <a:rPr lang="en-US" altLang="zh-CN" sz="2800" dirty="0"/>
              <a:t>Value?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7BB89B-6CB5-6540-9ECA-FFD7467A5C4D}"/>
              </a:ext>
            </a:extLst>
          </p:cNvPr>
          <p:cNvSpPr txBox="1"/>
          <p:nvPr/>
        </p:nvSpPr>
        <p:spPr>
          <a:xfrm>
            <a:off x="2814320" y="4124960"/>
            <a:ext cx="351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Data?</a:t>
            </a:r>
          </a:p>
          <a:p>
            <a:pPr algn="ctr"/>
            <a:r>
              <a:rPr lang="en-US" altLang="zh-CN" b="1" dirty="0"/>
              <a:t>How</a:t>
            </a:r>
            <a:r>
              <a:rPr lang="zh-CN" altLang="en-US" b="1" dirty="0"/>
              <a:t> </a:t>
            </a:r>
            <a:r>
              <a:rPr lang="en-US" altLang="zh-CN" b="1" dirty="0"/>
              <a:t>to</a:t>
            </a:r>
            <a:r>
              <a:rPr lang="zh-CN" altLang="en-US" b="1" dirty="0"/>
              <a:t> </a:t>
            </a:r>
            <a:r>
              <a:rPr lang="en-US" altLang="zh-CN" b="1" dirty="0"/>
              <a:t>use</a:t>
            </a:r>
            <a:r>
              <a:rPr lang="zh-CN" altLang="en-US" b="1" dirty="0"/>
              <a:t> </a:t>
            </a:r>
            <a:r>
              <a:rPr lang="en-US" altLang="zh-CN" b="1" dirty="0"/>
              <a:t>it?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22398119"/>
      </p:ext>
    </p:extLst>
  </p:cSld>
  <p:clrMapOvr>
    <a:masterClrMapping/>
  </p:clrMapOvr>
</p:sld>
</file>

<file path=ppt/theme/theme1.xml><?xml version="1.0" encoding="utf-8"?>
<a:theme xmlns:a="http://schemas.openxmlformats.org/drawingml/2006/main" name="PPT-template-standard_August15">
  <a:themeElements>
    <a:clrScheme name="The University of Sydney_Color Theme">
      <a:dk1>
        <a:sysClr val="windowText" lastClr="000000"/>
      </a:dk1>
      <a:lt1>
        <a:sysClr val="window" lastClr="FFFFFF"/>
      </a:lt1>
      <a:dk2>
        <a:srgbClr val="0148A4"/>
      </a:dk2>
      <a:lt2>
        <a:srgbClr val="EEECE1"/>
      </a:lt2>
      <a:accent1>
        <a:srgbClr val="E64626"/>
      </a:accent1>
      <a:accent2>
        <a:srgbClr val="EF8025"/>
      </a:accent2>
      <a:accent3>
        <a:srgbClr val="FFB800"/>
      </a:accent3>
      <a:accent4>
        <a:srgbClr val="5C923E"/>
      </a:accent4>
      <a:accent5>
        <a:srgbClr val="5496DB"/>
      </a:accent5>
      <a:accent6>
        <a:srgbClr val="0148A4"/>
      </a:accent6>
      <a:hlink>
        <a:srgbClr val="E64626"/>
      </a:hlink>
      <a:folHlink>
        <a:srgbClr val="F0513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PPT-template-standard_June16</Template>
  <TotalTime>975</TotalTime>
  <Words>814</Words>
  <Application>Microsoft Macintosh PowerPoint</Application>
  <PresentationFormat>On-screen Show (4:3)</PresentationFormat>
  <Paragraphs>283</Paragraphs>
  <Slides>25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等线</vt:lpstr>
      <vt:lpstr>ＭＳ Ｐゴシック</vt:lpstr>
      <vt:lpstr>华文仿宋</vt:lpstr>
      <vt:lpstr>游ゴシック</vt:lpstr>
      <vt:lpstr>Arial</vt:lpstr>
      <vt:lpstr>Calibri</vt:lpstr>
      <vt:lpstr>Lucida Grande</vt:lpstr>
      <vt:lpstr>Tw Cen MT</vt:lpstr>
      <vt:lpstr>PPT-template-standard_August15</vt:lpstr>
      <vt:lpstr>Computational News Project Proposal</vt:lpstr>
      <vt:lpstr>Summary</vt:lpstr>
      <vt:lpstr>Topics</vt:lpstr>
      <vt:lpstr>Computational News Project</vt:lpstr>
      <vt:lpstr>Computational News Project</vt:lpstr>
      <vt:lpstr>Computational News Project</vt:lpstr>
      <vt:lpstr>Topics</vt:lpstr>
      <vt:lpstr>Nature of Knowledge Base</vt:lpstr>
      <vt:lpstr>Nature of Knowledge Base</vt:lpstr>
      <vt:lpstr>Business Value of Knowledge Base</vt:lpstr>
      <vt:lpstr>Business Value of Knowledge Base</vt:lpstr>
      <vt:lpstr>Business Value: Efficiency</vt:lpstr>
      <vt:lpstr>Business Value: Efficiency</vt:lpstr>
      <vt:lpstr>Business Value: Efficiency</vt:lpstr>
      <vt:lpstr>Business Value: New Information</vt:lpstr>
      <vt:lpstr>Business Value: New Information</vt:lpstr>
      <vt:lpstr>Business Value: New Information</vt:lpstr>
      <vt:lpstr>Topics</vt:lpstr>
      <vt:lpstr>Our Proposal</vt:lpstr>
      <vt:lpstr>Our Proposal</vt:lpstr>
      <vt:lpstr>Our Proposal: Agile Development Cycle</vt:lpstr>
      <vt:lpstr>Our Proposal: Agile Development Cycle</vt:lpstr>
      <vt:lpstr>Our Proposal: Sentimental Analysis</vt:lpstr>
      <vt:lpstr>Our Proposal: Event Driven Trading</vt:lpstr>
      <vt:lpstr>Appendix: ICDM 2017 Paper</vt:lpstr>
    </vt:vector>
  </TitlesOfParts>
  <Company>Microsoft</Company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Presentation sub-title </dc:title>
  <dc:creator>Suin Jung</dc:creator>
  <cp:lastModifiedBy>Chang Li</cp:lastModifiedBy>
  <cp:revision>88</cp:revision>
  <cp:lastPrinted>2018-06-28T14:31:31Z</cp:lastPrinted>
  <dcterms:created xsi:type="dcterms:W3CDTF">2017-09-14T07:55:59Z</dcterms:created>
  <dcterms:modified xsi:type="dcterms:W3CDTF">2018-06-29T07:14:42Z</dcterms:modified>
</cp:coreProperties>
</file>

<file path=docProps/thumbnail.jpeg>
</file>